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League Spartan"/>
      <p:regular r:id="rId15"/>
      <p:bold r:id="rId16"/>
    </p:embeddedFont>
    <p:embeddedFont>
      <p:font typeface="Arimo"/>
      <p:regular r:id="rId17"/>
      <p:bold r:id="rId18"/>
      <p:italic r:id="rId19"/>
      <p:boldItalic r:id="rId20"/>
    </p:embeddedFont>
    <p:embeddedFont>
      <p:font typeface="League Spartan SemiBold"/>
      <p:regular r:id="rId21"/>
      <p:bold r:id="rId22"/>
    </p:embeddedFont>
    <p:embeddedFont>
      <p:font typeface="DM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Italic.fntdata"/><Relationship Id="rId22" Type="http://schemas.openxmlformats.org/officeDocument/2006/relationships/font" Target="fonts/LeagueSpartanSemiBold-bold.fntdata"/><Relationship Id="rId21" Type="http://schemas.openxmlformats.org/officeDocument/2006/relationships/font" Target="fonts/LeagueSpartanSemiBold-regular.fntdata"/><Relationship Id="rId24" Type="http://schemas.openxmlformats.org/officeDocument/2006/relationships/font" Target="fonts/DMSans-bold.fntdata"/><Relationship Id="rId23" Type="http://schemas.openxmlformats.org/officeDocument/2006/relationships/font" Target="fonts/DM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Italic.fntdata"/><Relationship Id="rId25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LeagueSpartan-regular.fntdata"/><Relationship Id="rId14" Type="http://schemas.openxmlformats.org/officeDocument/2006/relationships/slide" Target="slides/slide9.xml"/><Relationship Id="rId17" Type="http://schemas.openxmlformats.org/officeDocument/2006/relationships/font" Target="fonts/Arimo-regular.fntdata"/><Relationship Id="rId16" Type="http://schemas.openxmlformats.org/officeDocument/2006/relationships/font" Target="fonts/LeagueSpartan-bold.fntdata"/><Relationship Id="rId19" Type="http://schemas.openxmlformats.org/officeDocument/2006/relationships/font" Target="fonts/Arimo-italic.fntdata"/><Relationship Id="rId18" Type="http://schemas.openxmlformats.org/officeDocument/2006/relationships/font" Target="fonts/Arim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dae1721f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0dae1721f9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dae1721f9_5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0dae1721f9_5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56100" y="3030475"/>
            <a:ext cx="11575800" cy="38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Predicción del Índice Dow Jones por medio de Modelos de Machine Learning</a:t>
            </a:r>
            <a:endParaRPr sz="4600">
              <a:solidFill>
                <a:schemeClr val="dk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600">
                <a:solidFill>
                  <a:schemeClr val="dk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Perspectivas a Mediano Plazo</a:t>
            </a:r>
            <a:endParaRPr sz="5100">
              <a:solidFill>
                <a:schemeClr val="dk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4477649" y="8764274"/>
            <a:ext cx="9332702" cy="862712"/>
          </a:xfrm>
          <a:custGeom>
            <a:rect b="b" l="l" r="r" t="t"/>
            <a:pathLst>
              <a:path extrusionOk="0" h="862712" w="9332702">
                <a:moveTo>
                  <a:pt x="0" y="0"/>
                </a:moveTo>
                <a:lnTo>
                  <a:pt x="9332702" y="0"/>
                </a:lnTo>
                <a:lnTo>
                  <a:pt x="9332702" y="862712"/>
                </a:lnTo>
                <a:lnTo>
                  <a:pt x="0" y="86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13647"/>
            </a:stretch>
          </a:blipFill>
          <a:ln>
            <a:noFill/>
          </a:ln>
        </p:spPr>
      </p:sp>
      <p:grpSp>
        <p:nvGrpSpPr>
          <p:cNvPr id="60" name="Google Shape;60;p14"/>
          <p:cNvGrpSpPr/>
          <p:nvPr/>
        </p:nvGrpSpPr>
        <p:grpSpPr>
          <a:xfrm>
            <a:off x="4477649" y="1206981"/>
            <a:ext cx="8996375" cy="7988700"/>
            <a:chOff x="0" y="-19050"/>
            <a:chExt cx="2369400" cy="2104006"/>
          </a:xfrm>
        </p:grpSpPr>
        <p:sp>
          <p:nvSpPr>
            <p:cNvPr id="61" name="Google Shape;61;p14"/>
            <p:cNvSpPr/>
            <p:nvPr/>
          </p:nvSpPr>
          <p:spPr>
            <a:xfrm>
              <a:off x="0" y="0"/>
              <a:ext cx="2369264" cy="2084956"/>
            </a:xfrm>
            <a:custGeom>
              <a:rect b="b" l="l" r="r" t="t"/>
              <a:pathLst>
                <a:path extrusionOk="0" h="2084956" w="2369264">
                  <a:moveTo>
                    <a:pt x="0" y="0"/>
                  </a:moveTo>
                  <a:lnTo>
                    <a:pt x="2369264" y="0"/>
                  </a:lnTo>
                  <a:lnTo>
                    <a:pt x="2369264" y="2084956"/>
                  </a:lnTo>
                  <a:lnTo>
                    <a:pt x="0" y="2084956"/>
                  </a:lnTo>
                  <a:close/>
                </a:path>
              </a:pathLst>
            </a:custGeom>
            <a:solidFill>
              <a:schemeClr val="lt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62" name="Google Shape;62;p14"/>
            <p:cNvSpPr txBox="1"/>
            <p:nvPr/>
          </p:nvSpPr>
          <p:spPr>
            <a:xfrm>
              <a:off x="0" y="-19050"/>
              <a:ext cx="2369400" cy="210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4"/>
          <p:cNvSpPr txBox="1"/>
          <p:nvPr/>
        </p:nvSpPr>
        <p:spPr>
          <a:xfrm>
            <a:off x="6415840" y="2966386"/>
            <a:ext cx="579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415840" y="4140541"/>
            <a:ext cx="6076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Índice Dow Jones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415840" y="5314696"/>
            <a:ext cx="579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Metodolog</a:t>
            </a:r>
            <a:r>
              <a:rPr lang="en-US" sz="4224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í</a:t>
            </a: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415840" y="6488851"/>
            <a:ext cx="6076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Modelo utilizado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415840" y="7663007"/>
            <a:ext cx="6076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</a:t>
            </a:r>
            <a:r>
              <a:rPr lang="en-US" sz="4224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ó</a:t>
            </a:r>
            <a:r>
              <a:rPr b="0" i="0" lang="en-US" sz="4224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 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477725" y="1540300"/>
            <a:ext cx="89958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84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Contenido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103274" y="2970436"/>
            <a:ext cx="937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1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103274" y="4144591"/>
            <a:ext cx="937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1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103274" y="5318746"/>
            <a:ext cx="937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1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103274" y="6492901"/>
            <a:ext cx="937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1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122875" y="7667057"/>
            <a:ext cx="937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1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>
            <a:off x="283487" y="380512"/>
            <a:ext cx="11413914" cy="9612357"/>
          </a:xfrm>
          <a:custGeom>
            <a:rect b="b" l="l" r="r" t="t"/>
            <a:pathLst>
              <a:path extrusionOk="0" h="9612357" w="11413914">
                <a:moveTo>
                  <a:pt x="11413914" y="0"/>
                </a:moveTo>
                <a:lnTo>
                  <a:pt x="0" y="0"/>
                </a:lnTo>
                <a:lnTo>
                  <a:pt x="0" y="9612357"/>
                </a:lnTo>
                <a:lnTo>
                  <a:pt x="11413914" y="9612357"/>
                </a:lnTo>
                <a:lnTo>
                  <a:pt x="1141391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199" r="-13199" t="0"/>
            </a:stretch>
          </a:blipFill>
          <a:ln>
            <a:noFill/>
          </a:ln>
        </p:spPr>
      </p: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27770" r="3778" t="0"/>
          <a:stretch/>
        </p:blipFill>
        <p:spPr>
          <a:xfrm>
            <a:off x="-2" y="380500"/>
            <a:ext cx="11697400" cy="96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rot="-5400000">
            <a:off x="8926830" y="925830"/>
            <a:ext cx="10287000" cy="8435340"/>
          </a:xfrm>
          <a:custGeom>
            <a:rect b="b" l="l" r="r" t="t"/>
            <a:pathLst>
              <a:path extrusionOk="0" h="8435340" w="10287000">
                <a:moveTo>
                  <a:pt x="0" y="0"/>
                </a:moveTo>
                <a:lnTo>
                  <a:pt x="10287000" y="0"/>
                </a:lnTo>
                <a:lnTo>
                  <a:pt x="10287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1" name="Google Shape;81;p15"/>
          <p:cNvGrpSpPr/>
          <p:nvPr/>
        </p:nvGrpSpPr>
        <p:grpSpPr>
          <a:xfrm>
            <a:off x="2175377" y="2573530"/>
            <a:ext cx="13937245" cy="6578510"/>
            <a:chOff x="0" y="-19050"/>
            <a:chExt cx="3670715" cy="1732612"/>
          </a:xfrm>
        </p:grpSpPr>
        <p:sp>
          <p:nvSpPr>
            <p:cNvPr id="82" name="Google Shape;82;p15"/>
            <p:cNvSpPr/>
            <p:nvPr/>
          </p:nvSpPr>
          <p:spPr>
            <a:xfrm>
              <a:off x="0" y="0"/>
              <a:ext cx="3670715" cy="1713562"/>
            </a:xfrm>
            <a:custGeom>
              <a:rect b="b" l="l" r="r" t="t"/>
              <a:pathLst>
                <a:path extrusionOk="0" h="1713562" w="3670715">
                  <a:moveTo>
                    <a:pt x="0" y="0"/>
                  </a:moveTo>
                  <a:lnTo>
                    <a:pt x="3670715" y="0"/>
                  </a:lnTo>
                  <a:lnTo>
                    <a:pt x="3670715" y="1713562"/>
                  </a:lnTo>
                  <a:lnTo>
                    <a:pt x="0" y="1713562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</p:sp>
        <p:sp>
          <p:nvSpPr>
            <p:cNvPr id="83" name="Google Shape;83;p15"/>
            <p:cNvSpPr txBox="1"/>
            <p:nvPr/>
          </p:nvSpPr>
          <p:spPr>
            <a:xfrm>
              <a:off x="0" y="-19050"/>
              <a:ext cx="3670715" cy="1732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5"/>
          <p:cNvSpPr txBox="1"/>
          <p:nvPr/>
        </p:nvSpPr>
        <p:spPr>
          <a:xfrm>
            <a:off x="6103790" y="3428996"/>
            <a:ext cx="60804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43" u="none" cap="none" strike="noStrike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</a:t>
            </a:r>
            <a:endParaRPr b="1" sz="2000"/>
          </a:p>
        </p:txBody>
      </p:sp>
      <p:sp>
        <p:nvSpPr>
          <p:cNvPr id="85" name="Google Shape;85;p15"/>
          <p:cNvSpPr txBox="1"/>
          <p:nvPr/>
        </p:nvSpPr>
        <p:spPr>
          <a:xfrm>
            <a:off x="2814798" y="4686775"/>
            <a:ext cx="125508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Predecir el comportamiento futuro del Índice Dow Jones como estrategia de inversión a </a:t>
            </a:r>
            <a:r>
              <a:rPr lang="en-US" sz="35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corto</a:t>
            </a:r>
            <a:r>
              <a:rPr b="0" i="0" lang="en-US" sz="35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plazo (60 </a:t>
            </a:r>
            <a:r>
              <a:rPr lang="en-US" sz="35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días</a:t>
            </a:r>
            <a:r>
              <a:rPr b="0" i="0" lang="en-US" sz="35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3500"/>
          </a:p>
          <a:p>
            <a:pPr indent="0" lvl="0" marL="0" marR="0" rtl="0" algn="l">
              <a:lnSpc>
                <a:spcPct val="146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175377" y="9152040"/>
            <a:ext cx="13937245" cy="1288355"/>
          </a:xfrm>
          <a:custGeom>
            <a:rect b="b" l="l" r="r" t="t"/>
            <a:pathLst>
              <a:path extrusionOk="0" h="1288355" w="13937245">
                <a:moveTo>
                  <a:pt x="0" y="0"/>
                </a:moveTo>
                <a:lnTo>
                  <a:pt x="13937246" y="0"/>
                </a:lnTo>
                <a:lnTo>
                  <a:pt x="13937246" y="1288355"/>
                </a:lnTo>
                <a:lnTo>
                  <a:pt x="0" y="1288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113647"/>
            </a:stretch>
          </a:blipFill>
          <a:ln>
            <a:noFill/>
          </a:ln>
        </p:spPr>
      </p:sp>
      <p:grpSp>
        <p:nvGrpSpPr>
          <p:cNvPr id="87" name="Google Shape;87;p15"/>
          <p:cNvGrpSpPr/>
          <p:nvPr/>
        </p:nvGrpSpPr>
        <p:grpSpPr>
          <a:xfrm>
            <a:off x="4477649" y="8675901"/>
            <a:ext cx="9332702" cy="879947"/>
            <a:chOff x="0" y="-19050"/>
            <a:chExt cx="2457996" cy="231756"/>
          </a:xfrm>
        </p:grpSpPr>
        <p:sp>
          <p:nvSpPr>
            <p:cNvPr id="88" name="Google Shape;88;p15"/>
            <p:cNvSpPr/>
            <p:nvPr/>
          </p:nvSpPr>
          <p:spPr>
            <a:xfrm>
              <a:off x="0" y="0"/>
              <a:ext cx="2457996" cy="212706"/>
            </a:xfrm>
            <a:custGeom>
              <a:rect b="b" l="l" r="r" t="t"/>
              <a:pathLst>
                <a:path extrusionOk="0" h="212706" w="2457996">
                  <a:moveTo>
                    <a:pt x="0" y="0"/>
                  </a:moveTo>
                  <a:lnTo>
                    <a:pt x="2457996" y="0"/>
                  </a:lnTo>
                  <a:lnTo>
                    <a:pt x="2457996" y="212706"/>
                  </a:lnTo>
                  <a:lnTo>
                    <a:pt x="0" y="212706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5"/>
            <p:cNvSpPr txBox="1"/>
            <p:nvPr/>
          </p:nvSpPr>
          <p:spPr>
            <a:xfrm>
              <a:off x="0" y="-19050"/>
              <a:ext cx="2457996" cy="231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6"/>
          <p:cNvGrpSpPr/>
          <p:nvPr/>
        </p:nvGrpSpPr>
        <p:grpSpPr>
          <a:xfrm>
            <a:off x="14490727" y="-385762"/>
            <a:ext cx="3797273" cy="11849461"/>
            <a:chOff x="0" y="-19050"/>
            <a:chExt cx="1362853" cy="4252807"/>
          </a:xfrm>
        </p:grpSpPr>
        <p:sp>
          <p:nvSpPr>
            <p:cNvPr id="95" name="Google Shape;95;p16"/>
            <p:cNvSpPr/>
            <p:nvPr/>
          </p:nvSpPr>
          <p:spPr>
            <a:xfrm>
              <a:off x="0" y="0"/>
              <a:ext cx="1362853" cy="4233757"/>
            </a:xfrm>
            <a:custGeom>
              <a:rect b="b" l="l" r="r" t="t"/>
              <a:pathLst>
                <a:path extrusionOk="0" h="4233757" w="1362853">
                  <a:moveTo>
                    <a:pt x="0" y="0"/>
                  </a:moveTo>
                  <a:lnTo>
                    <a:pt x="1362853" y="0"/>
                  </a:lnTo>
                  <a:lnTo>
                    <a:pt x="1362853" y="4233757"/>
                  </a:lnTo>
                  <a:lnTo>
                    <a:pt x="0" y="4233757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6" name="Google Shape;96;p16"/>
            <p:cNvSpPr txBox="1"/>
            <p:nvPr/>
          </p:nvSpPr>
          <p:spPr>
            <a:xfrm>
              <a:off x="0" y="-19050"/>
              <a:ext cx="1362853" cy="4252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0" y="-385762"/>
            <a:ext cx="5999193" cy="11849461"/>
            <a:chOff x="0" y="-19050"/>
            <a:chExt cx="2153128" cy="4252807"/>
          </a:xfrm>
        </p:grpSpPr>
        <p:sp>
          <p:nvSpPr>
            <p:cNvPr id="98" name="Google Shape;98;p16"/>
            <p:cNvSpPr/>
            <p:nvPr/>
          </p:nvSpPr>
          <p:spPr>
            <a:xfrm>
              <a:off x="0" y="0"/>
              <a:ext cx="2153128" cy="4233757"/>
            </a:xfrm>
            <a:custGeom>
              <a:rect b="b" l="l" r="r" t="t"/>
              <a:pathLst>
                <a:path extrusionOk="0" h="4233757" w="2153128">
                  <a:moveTo>
                    <a:pt x="0" y="0"/>
                  </a:moveTo>
                  <a:lnTo>
                    <a:pt x="2153128" y="0"/>
                  </a:lnTo>
                  <a:lnTo>
                    <a:pt x="2153128" y="4233757"/>
                  </a:lnTo>
                  <a:lnTo>
                    <a:pt x="0" y="4233757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9" name="Google Shape;99;p16"/>
            <p:cNvSpPr txBox="1"/>
            <p:nvPr/>
          </p:nvSpPr>
          <p:spPr>
            <a:xfrm>
              <a:off x="0" y="-19050"/>
              <a:ext cx="2153128" cy="4252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6"/>
          <p:cNvSpPr/>
          <p:nvPr/>
        </p:nvSpPr>
        <p:spPr>
          <a:xfrm>
            <a:off x="-1436326" y="-1508690"/>
            <a:ext cx="5998213" cy="5431110"/>
          </a:xfrm>
          <a:custGeom>
            <a:rect b="b" l="l" r="r" t="t"/>
            <a:pathLst>
              <a:path extrusionOk="0" h="5431110" w="5998213">
                <a:moveTo>
                  <a:pt x="0" y="0"/>
                </a:moveTo>
                <a:lnTo>
                  <a:pt x="5998213" y="0"/>
                </a:lnTo>
                <a:lnTo>
                  <a:pt x="5998213" y="5431110"/>
                </a:lnTo>
                <a:lnTo>
                  <a:pt x="0" y="5431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6"/>
          <p:cNvSpPr/>
          <p:nvPr/>
        </p:nvSpPr>
        <p:spPr>
          <a:xfrm>
            <a:off x="1028700" y="1028700"/>
            <a:ext cx="5482971" cy="8229600"/>
          </a:xfrm>
          <a:custGeom>
            <a:rect b="b" l="l" r="r" t="t"/>
            <a:pathLst>
              <a:path extrusionOk="0"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6"/>
          <p:cNvSpPr/>
          <p:nvPr/>
        </p:nvSpPr>
        <p:spPr>
          <a:xfrm rot="-5669847">
            <a:off x="15564901" y="-3053196"/>
            <a:ext cx="13689287" cy="8163793"/>
          </a:xfrm>
          <a:custGeom>
            <a:rect b="b" l="l" r="r" t="t"/>
            <a:pathLst>
              <a:path extrusionOk="0" h="8163793" w="13689287">
                <a:moveTo>
                  <a:pt x="0" y="0"/>
                </a:moveTo>
                <a:lnTo>
                  <a:pt x="13689287" y="0"/>
                </a:lnTo>
                <a:lnTo>
                  <a:pt x="13689287" y="8163792"/>
                </a:lnTo>
                <a:lnTo>
                  <a:pt x="0" y="8163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6"/>
          <p:cNvSpPr/>
          <p:nvPr/>
        </p:nvSpPr>
        <p:spPr>
          <a:xfrm>
            <a:off x="15130618" y="5839976"/>
            <a:ext cx="5998213" cy="5431110"/>
          </a:xfrm>
          <a:custGeom>
            <a:rect b="b" l="l" r="r" t="t"/>
            <a:pathLst>
              <a:path extrusionOk="0" h="5431110" w="5998213">
                <a:moveTo>
                  <a:pt x="0" y="0"/>
                </a:moveTo>
                <a:lnTo>
                  <a:pt x="5998214" y="0"/>
                </a:lnTo>
                <a:lnTo>
                  <a:pt x="5998214" y="5431109"/>
                </a:lnTo>
                <a:lnTo>
                  <a:pt x="0" y="5431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6"/>
          <p:cNvSpPr/>
          <p:nvPr/>
        </p:nvSpPr>
        <p:spPr>
          <a:xfrm>
            <a:off x="6930207" y="3294627"/>
            <a:ext cx="1012357" cy="748196"/>
          </a:xfrm>
          <a:custGeom>
            <a:rect b="b" l="l" r="r" t="t"/>
            <a:pathLst>
              <a:path extrusionOk="0" h="748196" w="1012357">
                <a:moveTo>
                  <a:pt x="0" y="0"/>
                </a:moveTo>
                <a:lnTo>
                  <a:pt x="1012357" y="0"/>
                </a:lnTo>
                <a:lnTo>
                  <a:pt x="1012357" y="748196"/>
                </a:lnTo>
                <a:lnTo>
                  <a:pt x="0" y="74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6"/>
          <p:cNvSpPr/>
          <p:nvPr/>
        </p:nvSpPr>
        <p:spPr>
          <a:xfrm>
            <a:off x="6897759" y="6355730"/>
            <a:ext cx="1044805" cy="1031508"/>
          </a:xfrm>
          <a:custGeom>
            <a:rect b="b" l="l" r="r" t="t"/>
            <a:pathLst>
              <a:path extrusionOk="0" h="1031508" w="1044805">
                <a:moveTo>
                  <a:pt x="0" y="0"/>
                </a:moveTo>
                <a:lnTo>
                  <a:pt x="1044805" y="0"/>
                </a:lnTo>
                <a:lnTo>
                  <a:pt x="1044805" y="1031507"/>
                </a:lnTo>
                <a:lnTo>
                  <a:pt x="0" y="1031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6"/>
          <p:cNvSpPr/>
          <p:nvPr/>
        </p:nvSpPr>
        <p:spPr>
          <a:xfrm>
            <a:off x="6930207" y="4729775"/>
            <a:ext cx="855964" cy="855964"/>
          </a:xfrm>
          <a:custGeom>
            <a:rect b="b" l="l" r="r" t="t"/>
            <a:pathLst>
              <a:path extrusionOk="0" h="855964" w="855964">
                <a:moveTo>
                  <a:pt x="0" y="0"/>
                </a:moveTo>
                <a:lnTo>
                  <a:pt x="855964" y="0"/>
                </a:lnTo>
                <a:lnTo>
                  <a:pt x="855964" y="855964"/>
                </a:lnTo>
                <a:lnTo>
                  <a:pt x="0" y="855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6"/>
          <p:cNvSpPr txBox="1"/>
          <p:nvPr/>
        </p:nvSpPr>
        <p:spPr>
          <a:xfrm>
            <a:off x="8173257" y="1988370"/>
            <a:ext cx="5930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43" u="none" cap="none" strike="noStrike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Índice Dow Jones</a:t>
            </a:r>
            <a:endParaRPr b="1" sz="2000"/>
          </a:p>
        </p:txBody>
      </p:sp>
      <p:sp>
        <p:nvSpPr>
          <p:cNvPr id="108" name="Google Shape;108;p16"/>
          <p:cNvSpPr txBox="1"/>
          <p:nvPr/>
        </p:nvSpPr>
        <p:spPr>
          <a:xfrm>
            <a:off x="8173254" y="3462600"/>
            <a:ext cx="6468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Índice bursátil histórico y relevante.</a:t>
            </a:r>
            <a:endParaRPr b="1" sz="24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2" u="none" cap="none" strike="noStrike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173252" y="5005525"/>
            <a:ext cx="59304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Incluye 30 grandes empresas de EE.UU.</a:t>
            </a:r>
            <a:endParaRPr b="1" sz="2400"/>
          </a:p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2" u="none" cap="none" strike="noStrike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597750" y="6548450"/>
            <a:ext cx="5483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Indicador del rendimiento del mercado de valores.</a:t>
            </a:r>
            <a:endParaRPr b="1" sz="24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2" u="none" cap="none" strike="noStrike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9">
            <a:alphaModFix/>
          </a:blip>
          <a:srcRect b="0" l="6516" r="50099" t="0"/>
          <a:stretch/>
        </p:blipFill>
        <p:spPr>
          <a:xfrm>
            <a:off x="1028575" y="1028700"/>
            <a:ext cx="548309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 rot="-5400000">
            <a:off x="-4114800" y="925830"/>
            <a:ext cx="10287000" cy="8435340"/>
          </a:xfrm>
          <a:custGeom>
            <a:rect b="b" l="l" r="r" t="t"/>
            <a:pathLst>
              <a:path extrusionOk="0" h="8435340" w="10287000">
                <a:moveTo>
                  <a:pt x="0" y="0"/>
                </a:moveTo>
                <a:lnTo>
                  <a:pt x="10287000" y="0"/>
                </a:lnTo>
                <a:lnTo>
                  <a:pt x="10287000" y="8435340"/>
                </a:lnTo>
                <a:lnTo>
                  <a:pt x="0" y="8435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7"/>
          <p:cNvSpPr/>
          <p:nvPr/>
        </p:nvSpPr>
        <p:spPr>
          <a:xfrm>
            <a:off x="7710763" y="4036812"/>
            <a:ext cx="3383237" cy="3092953"/>
          </a:xfrm>
          <a:custGeom>
            <a:rect b="b" l="l" r="r" t="t"/>
            <a:pathLst>
              <a:path extrusionOk="0" h="4340987" w="4748403">
                <a:moveTo>
                  <a:pt x="0" y="542671"/>
                </a:moveTo>
                <a:cubicBezTo>
                  <a:pt x="0" y="3006979"/>
                  <a:pt x="0" y="3006979"/>
                  <a:pt x="0" y="3006979"/>
                </a:cubicBezTo>
                <a:cubicBezTo>
                  <a:pt x="361823" y="3029585"/>
                  <a:pt x="700913" y="3120009"/>
                  <a:pt x="1040130" y="3278251"/>
                </a:cubicBezTo>
                <a:cubicBezTo>
                  <a:pt x="1040130" y="3888740"/>
                  <a:pt x="1040130" y="3888740"/>
                  <a:pt x="1040130" y="3888740"/>
                </a:cubicBezTo>
                <a:cubicBezTo>
                  <a:pt x="1560195" y="3572256"/>
                  <a:pt x="1560195" y="3572256"/>
                  <a:pt x="1560195" y="3572256"/>
                </a:cubicBezTo>
                <a:cubicBezTo>
                  <a:pt x="1831594" y="3775710"/>
                  <a:pt x="2080260" y="4046982"/>
                  <a:pt x="2283714" y="4340987"/>
                </a:cubicBezTo>
                <a:cubicBezTo>
                  <a:pt x="4431792" y="3097530"/>
                  <a:pt x="4431792" y="3097530"/>
                  <a:pt x="4431792" y="3097530"/>
                </a:cubicBezTo>
                <a:cubicBezTo>
                  <a:pt x="4680458" y="2939288"/>
                  <a:pt x="4748403" y="2600198"/>
                  <a:pt x="4567428" y="2351405"/>
                </a:cubicBezTo>
                <a:cubicBezTo>
                  <a:pt x="3617849" y="1107821"/>
                  <a:pt x="2193290" y="248666"/>
                  <a:pt x="565277" y="45212"/>
                </a:cubicBezTo>
                <a:cubicBezTo>
                  <a:pt x="248666" y="0"/>
                  <a:pt x="0" y="226060"/>
                  <a:pt x="0" y="542671"/>
                </a:cubicBezTo>
                <a:close/>
              </a:path>
            </a:pathLst>
          </a:custGeom>
          <a:solidFill>
            <a:srgbClr val="0067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032179" y="4036721"/>
            <a:ext cx="3384594" cy="3092953"/>
          </a:xfrm>
          <a:custGeom>
            <a:rect b="b" l="l" r="r" t="t"/>
            <a:pathLst>
              <a:path extrusionOk="0" h="4340987" w="4750308">
                <a:moveTo>
                  <a:pt x="316738" y="3097530"/>
                </a:moveTo>
                <a:cubicBezTo>
                  <a:pt x="2465578" y="4340987"/>
                  <a:pt x="2465578" y="4340987"/>
                  <a:pt x="2465578" y="4340987"/>
                </a:cubicBezTo>
                <a:cubicBezTo>
                  <a:pt x="2669159" y="4024503"/>
                  <a:pt x="2917952" y="3775710"/>
                  <a:pt x="3212084" y="3572256"/>
                </a:cubicBezTo>
                <a:cubicBezTo>
                  <a:pt x="3755009" y="3888740"/>
                  <a:pt x="3755009" y="3888740"/>
                  <a:pt x="3755009" y="3888740"/>
                </a:cubicBezTo>
                <a:cubicBezTo>
                  <a:pt x="3755009" y="3255645"/>
                  <a:pt x="3755009" y="3255645"/>
                  <a:pt x="3755009" y="3255645"/>
                </a:cubicBezTo>
                <a:cubicBezTo>
                  <a:pt x="4071747" y="3120009"/>
                  <a:pt x="4410964" y="3029585"/>
                  <a:pt x="4750308" y="3006979"/>
                </a:cubicBezTo>
                <a:cubicBezTo>
                  <a:pt x="4750308" y="542671"/>
                  <a:pt x="4750308" y="542671"/>
                  <a:pt x="4750308" y="542671"/>
                </a:cubicBezTo>
                <a:cubicBezTo>
                  <a:pt x="4750308" y="226187"/>
                  <a:pt x="4478909" y="0"/>
                  <a:pt x="4184777" y="45339"/>
                </a:cubicBezTo>
                <a:cubicBezTo>
                  <a:pt x="2556129" y="248793"/>
                  <a:pt x="1131062" y="1107948"/>
                  <a:pt x="180975" y="2351405"/>
                </a:cubicBezTo>
                <a:cubicBezTo>
                  <a:pt x="0" y="2600071"/>
                  <a:pt x="67818" y="2939288"/>
                  <a:pt x="316738" y="3097530"/>
                </a:cubicBez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9307461" y="6374943"/>
            <a:ext cx="2529397" cy="2868363"/>
          </a:xfrm>
          <a:custGeom>
            <a:rect b="b" l="l" r="r" t="t"/>
            <a:pathLst>
              <a:path extrusionOk="0" h="4025773" w="3550031">
                <a:moveTo>
                  <a:pt x="520065" y="3007995"/>
                </a:moveTo>
                <a:cubicBezTo>
                  <a:pt x="497459" y="3369818"/>
                  <a:pt x="384429" y="3709162"/>
                  <a:pt x="248793" y="4025773"/>
                </a:cubicBezTo>
                <a:cubicBezTo>
                  <a:pt x="3414395" y="4025773"/>
                  <a:pt x="3414395" y="4025773"/>
                  <a:pt x="3414395" y="4025773"/>
                </a:cubicBezTo>
                <a:cubicBezTo>
                  <a:pt x="3504819" y="3596005"/>
                  <a:pt x="3550031" y="3166364"/>
                  <a:pt x="3550031" y="2713990"/>
                </a:cubicBezTo>
                <a:cubicBezTo>
                  <a:pt x="3550031" y="1899793"/>
                  <a:pt x="3391789" y="1108202"/>
                  <a:pt x="3097784" y="384556"/>
                </a:cubicBezTo>
                <a:cubicBezTo>
                  <a:pt x="2984627" y="113030"/>
                  <a:pt x="2645537" y="0"/>
                  <a:pt x="2374138" y="158369"/>
                </a:cubicBezTo>
                <a:cubicBezTo>
                  <a:pt x="226060" y="1402207"/>
                  <a:pt x="226060" y="1402207"/>
                  <a:pt x="226060" y="1402207"/>
                </a:cubicBezTo>
                <a:cubicBezTo>
                  <a:pt x="384302" y="1718818"/>
                  <a:pt x="497332" y="2058035"/>
                  <a:pt x="520065" y="2419985"/>
                </a:cubicBezTo>
                <a:cubicBezTo>
                  <a:pt x="0" y="2713990"/>
                  <a:pt x="0" y="2713990"/>
                  <a:pt x="0" y="2713990"/>
                </a:cubicBezTo>
                <a:lnTo>
                  <a:pt x="520065" y="3007995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3290744" y="6374943"/>
            <a:ext cx="2545051" cy="2868363"/>
          </a:xfrm>
          <a:custGeom>
            <a:rect b="b" l="l" r="r" t="t"/>
            <a:pathLst>
              <a:path extrusionOk="0" h="4025773" w="3572002">
                <a:moveTo>
                  <a:pt x="3300730" y="4025773"/>
                </a:moveTo>
                <a:cubicBezTo>
                  <a:pt x="3165094" y="3709162"/>
                  <a:pt x="3074670" y="3369945"/>
                  <a:pt x="3029458" y="3030601"/>
                </a:cubicBezTo>
                <a:cubicBezTo>
                  <a:pt x="3572002" y="2713990"/>
                  <a:pt x="3572002" y="2713990"/>
                  <a:pt x="3572002" y="2713990"/>
                </a:cubicBezTo>
                <a:cubicBezTo>
                  <a:pt x="3029458" y="2397379"/>
                  <a:pt x="3029458" y="2397379"/>
                  <a:pt x="3029458" y="2397379"/>
                </a:cubicBezTo>
                <a:cubicBezTo>
                  <a:pt x="3074670" y="2035556"/>
                  <a:pt x="3165094" y="1696212"/>
                  <a:pt x="3323336" y="1402207"/>
                </a:cubicBezTo>
                <a:cubicBezTo>
                  <a:pt x="1175639" y="158369"/>
                  <a:pt x="1175639" y="158369"/>
                  <a:pt x="1175639" y="158369"/>
                </a:cubicBezTo>
                <a:cubicBezTo>
                  <a:pt x="904240" y="0"/>
                  <a:pt x="565150" y="113030"/>
                  <a:pt x="452120" y="384429"/>
                </a:cubicBezTo>
                <a:cubicBezTo>
                  <a:pt x="158242" y="1108202"/>
                  <a:pt x="0" y="1899793"/>
                  <a:pt x="0" y="2713990"/>
                </a:cubicBezTo>
                <a:cubicBezTo>
                  <a:pt x="0" y="3166364"/>
                  <a:pt x="45212" y="3596005"/>
                  <a:pt x="135636" y="4025773"/>
                </a:cubicBezTo>
                <a:lnTo>
                  <a:pt x="3300730" y="4025773"/>
                </a:lnTo>
                <a:close/>
              </a:path>
            </a:pathLst>
          </a:custGeom>
          <a:solidFill>
            <a:srgbClr val="0067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8553528" y="4959256"/>
            <a:ext cx="1098042" cy="1139828"/>
          </a:xfrm>
          <a:custGeom>
            <a:rect b="b" l="l" r="r" t="t"/>
            <a:pathLst>
              <a:path extrusionOk="0" h="1139828" w="1098042">
                <a:moveTo>
                  <a:pt x="0" y="0"/>
                </a:moveTo>
                <a:lnTo>
                  <a:pt x="1098043" y="0"/>
                </a:lnTo>
                <a:lnTo>
                  <a:pt x="1098043" y="1139828"/>
                </a:lnTo>
                <a:lnTo>
                  <a:pt x="0" y="1139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7"/>
          <p:cNvSpPr/>
          <p:nvPr/>
        </p:nvSpPr>
        <p:spPr>
          <a:xfrm>
            <a:off x="3652091" y="7605461"/>
            <a:ext cx="1274139" cy="1019053"/>
          </a:xfrm>
          <a:custGeom>
            <a:rect b="b" l="l" r="r" t="t"/>
            <a:pathLst>
              <a:path extrusionOk="0" h="1019053" w="1274139">
                <a:moveTo>
                  <a:pt x="0" y="0"/>
                </a:moveTo>
                <a:lnTo>
                  <a:pt x="1274139" y="0"/>
                </a:lnTo>
                <a:lnTo>
                  <a:pt x="1274139" y="1019054"/>
                </a:lnTo>
                <a:lnTo>
                  <a:pt x="0" y="1019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17"/>
          <p:cNvSpPr/>
          <p:nvPr/>
        </p:nvSpPr>
        <p:spPr>
          <a:xfrm>
            <a:off x="5316619" y="4780884"/>
            <a:ext cx="1365444" cy="1348066"/>
          </a:xfrm>
          <a:custGeom>
            <a:rect b="b" l="l" r="r" t="t"/>
            <a:pathLst>
              <a:path extrusionOk="0" h="1348066" w="1365444">
                <a:moveTo>
                  <a:pt x="0" y="0"/>
                </a:moveTo>
                <a:lnTo>
                  <a:pt x="1365444" y="0"/>
                </a:lnTo>
                <a:lnTo>
                  <a:pt x="1365444" y="1348066"/>
                </a:lnTo>
                <a:lnTo>
                  <a:pt x="0" y="1348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7"/>
          <p:cNvSpPr/>
          <p:nvPr/>
        </p:nvSpPr>
        <p:spPr>
          <a:xfrm>
            <a:off x="10241248" y="7605461"/>
            <a:ext cx="1194128" cy="981356"/>
          </a:xfrm>
          <a:custGeom>
            <a:rect b="b" l="l" r="r" t="t"/>
            <a:pathLst>
              <a:path extrusionOk="0" h="981356" w="1194128">
                <a:moveTo>
                  <a:pt x="0" y="0"/>
                </a:moveTo>
                <a:lnTo>
                  <a:pt x="1194128" y="0"/>
                </a:lnTo>
                <a:lnTo>
                  <a:pt x="1194128" y="981356"/>
                </a:lnTo>
                <a:lnTo>
                  <a:pt x="0" y="9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7"/>
          <p:cNvSpPr txBox="1"/>
          <p:nvPr/>
        </p:nvSpPr>
        <p:spPr>
          <a:xfrm>
            <a:off x="9572023" y="1093625"/>
            <a:ext cx="782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Metodologia</a:t>
            </a:r>
            <a:endParaRPr sz="6000"/>
          </a:p>
        </p:txBody>
      </p:sp>
      <p:sp>
        <p:nvSpPr>
          <p:cNvPr id="126" name="Google Shape;126;p17"/>
          <p:cNvSpPr txBox="1"/>
          <p:nvPr/>
        </p:nvSpPr>
        <p:spPr>
          <a:xfrm>
            <a:off x="12881325" y="4144100"/>
            <a:ext cx="45186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41B47"/>
                </a:solidFill>
                <a:latin typeface="Arimo"/>
                <a:ea typeface="Arimo"/>
                <a:cs typeface="Arimo"/>
                <a:sym typeface="Arimo"/>
              </a:rPr>
              <a:t>Random Walk</a:t>
            </a:r>
            <a:endParaRPr b="1" sz="2600">
              <a:solidFill>
                <a:srgbClr val="741B47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41B47"/>
                </a:solidFill>
                <a:latin typeface="Arimo"/>
                <a:ea typeface="Arimo"/>
                <a:cs typeface="Arimo"/>
                <a:sym typeface="Arimo"/>
              </a:rPr>
              <a:t>Mean</a:t>
            </a:r>
            <a:endParaRPr b="1" sz="2600">
              <a:solidFill>
                <a:srgbClr val="741B47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41B47"/>
                </a:solidFill>
                <a:latin typeface="Arimo"/>
                <a:ea typeface="Arimo"/>
                <a:cs typeface="Arimo"/>
                <a:sym typeface="Arimo"/>
              </a:rPr>
              <a:t>Lineal Regression</a:t>
            </a:r>
            <a:endParaRPr b="1" sz="2600">
              <a:solidFill>
                <a:srgbClr val="741B47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41B47"/>
                </a:solidFill>
                <a:latin typeface="Arimo"/>
                <a:ea typeface="Arimo"/>
                <a:cs typeface="Arimo"/>
                <a:sym typeface="Arimo"/>
              </a:rPr>
              <a:t>Quadratic</a:t>
            </a:r>
            <a:endParaRPr b="1" sz="2600">
              <a:solidFill>
                <a:srgbClr val="741B47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41B47"/>
                </a:solidFill>
                <a:latin typeface="Arimo"/>
                <a:ea typeface="Arimo"/>
                <a:cs typeface="Arimo"/>
                <a:sym typeface="Arimo"/>
              </a:rPr>
              <a:t>Logaritmical</a:t>
            </a:r>
            <a:endParaRPr b="1" sz="2600">
              <a:solidFill>
                <a:srgbClr val="741B47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1576024" y="3419863"/>
            <a:ext cx="582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38761D"/>
                </a:solidFill>
                <a:latin typeface="Arimo"/>
                <a:ea typeface="Arimo"/>
                <a:cs typeface="Arimo"/>
                <a:sym typeface="Arimo"/>
              </a:rPr>
              <a:t>Modelos utilizados</a:t>
            </a:r>
            <a:endParaRPr b="1" i="0" sz="3300" u="none" cap="none" strike="noStrike">
              <a:solidFill>
                <a:srgbClr val="38761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2275329" y="8013962"/>
            <a:ext cx="51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9900"/>
                </a:solidFill>
                <a:latin typeface="Arimo"/>
                <a:ea typeface="Arimo"/>
                <a:cs typeface="Arimo"/>
                <a:sym typeface="Arimo"/>
              </a:rPr>
              <a:t>ARIMA / SARIMAX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2881324" y="7146125"/>
            <a:ext cx="451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Serie temporal</a:t>
            </a:r>
            <a:endParaRPr sz="3300"/>
          </a:p>
        </p:txBody>
      </p:sp>
      <p:sp>
        <p:nvSpPr>
          <p:cNvPr id="130" name="Google Shape;130;p17"/>
          <p:cNvSpPr txBox="1"/>
          <p:nvPr/>
        </p:nvSpPr>
        <p:spPr>
          <a:xfrm>
            <a:off x="8553520" y="2171155"/>
            <a:ext cx="8846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Datos históricos del DJIA obtenidos de </a:t>
            </a:r>
            <a:r>
              <a:rPr b="1" lang="en-US" sz="26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Nasdaq</a:t>
            </a:r>
            <a:r>
              <a:rPr b="1" i="0" lang="en-US" sz="2600" u="none" cap="none" strike="noStrike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, abarcando desde </a:t>
            </a:r>
            <a:r>
              <a:rPr b="1" lang="en-US" sz="26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2019</a:t>
            </a:r>
            <a:r>
              <a:rPr b="1" i="0" lang="en-US" sz="2600" u="none" cap="none" strike="noStrike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 hasta </a:t>
            </a:r>
            <a:r>
              <a:rPr b="1" lang="en-US" sz="26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fecha actual (5 años)</a:t>
            </a:r>
            <a:r>
              <a:rPr b="1" i="0" lang="en-US" sz="2600" u="none" cap="none" strike="noStrike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1" i="0" sz="2600" u="none" cap="none" strike="noStrike">
              <a:solidFill>
                <a:srgbClr val="100F0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6329500" y="-1"/>
            <a:ext cx="12368838" cy="9981207"/>
          </a:xfrm>
          <a:custGeom>
            <a:rect b="b" l="l" r="r" t="t"/>
            <a:pathLst>
              <a:path extrusionOk="0" h="10478957" w="10459905">
                <a:moveTo>
                  <a:pt x="0" y="0"/>
                </a:moveTo>
                <a:lnTo>
                  <a:pt x="10459905" y="0"/>
                </a:lnTo>
                <a:lnTo>
                  <a:pt x="10459905" y="10478957"/>
                </a:lnTo>
                <a:lnTo>
                  <a:pt x="0" y="10478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6" name="Google Shape;136;p18"/>
          <p:cNvGrpSpPr/>
          <p:nvPr/>
        </p:nvGrpSpPr>
        <p:grpSpPr>
          <a:xfrm>
            <a:off x="0" y="-72325"/>
            <a:ext cx="6250010" cy="10359397"/>
            <a:chOff x="0" y="-19050"/>
            <a:chExt cx="2408296" cy="2728383"/>
          </a:xfrm>
        </p:grpSpPr>
        <p:sp>
          <p:nvSpPr>
            <p:cNvPr id="137" name="Google Shape;137;p18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8" name="Google Shape;138;p18"/>
            <p:cNvSpPr txBox="1"/>
            <p:nvPr/>
          </p:nvSpPr>
          <p:spPr>
            <a:xfrm>
              <a:off x="0" y="-19050"/>
              <a:ext cx="2408296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>
            <a:off x="6250000" y="2371199"/>
            <a:ext cx="12027771" cy="6486887"/>
          </a:xfrm>
          <a:custGeom>
            <a:rect b="b" l="l" r="r" t="t"/>
            <a:pathLst>
              <a:path extrusionOk="0" h="4158261" w="8224117">
                <a:moveTo>
                  <a:pt x="0" y="0"/>
                </a:moveTo>
                <a:lnTo>
                  <a:pt x="8224117" y="0"/>
                </a:lnTo>
                <a:lnTo>
                  <a:pt x="8224117" y="4158261"/>
                </a:lnTo>
                <a:lnTo>
                  <a:pt x="0" y="4158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8"/>
          <p:cNvSpPr txBox="1"/>
          <p:nvPr/>
        </p:nvSpPr>
        <p:spPr>
          <a:xfrm>
            <a:off x="157290" y="2995916"/>
            <a:ext cx="62499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8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Regresion Lineal</a:t>
            </a:r>
            <a:endParaRPr b="0" i="0" sz="7008" u="none" cap="none" strike="noStrike">
              <a:solidFill>
                <a:srgbClr val="FDFBF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49014" y="4257350"/>
            <a:ext cx="57942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55.1% de la variabilidad en el Índice Dow Jones puede ser explicada por el modelo de regresión lineal</a:t>
            </a: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i="0" sz="3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12037725" y="-72325"/>
            <a:ext cx="6250280" cy="10359842"/>
            <a:chOff x="0" y="-19050"/>
            <a:chExt cx="2408400" cy="2728500"/>
          </a:xfrm>
        </p:grpSpPr>
        <p:sp>
          <p:nvSpPr>
            <p:cNvPr id="147" name="Google Shape;147;p19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8" name="Google Shape;148;p19"/>
            <p:cNvSpPr txBox="1"/>
            <p:nvPr/>
          </p:nvSpPr>
          <p:spPr>
            <a:xfrm>
              <a:off x="0" y="-19050"/>
              <a:ext cx="2408400" cy="27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9"/>
          <p:cNvSpPr/>
          <p:nvPr/>
        </p:nvSpPr>
        <p:spPr>
          <a:xfrm>
            <a:off x="0" y="-257944"/>
            <a:ext cx="10459905" cy="10478957"/>
          </a:xfrm>
          <a:custGeom>
            <a:rect b="b" l="l" r="r" t="t"/>
            <a:pathLst>
              <a:path extrusionOk="0" h="10478957" w="10459905">
                <a:moveTo>
                  <a:pt x="0" y="0"/>
                </a:moveTo>
                <a:lnTo>
                  <a:pt x="10459905" y="0"/>
                </a:lnTo>
                <a:lnTo>
                  <a:pt x="10459905" y="10478957"/>
                </a:lnTo>
                <a:lnTo>
                  <a:pt x="0" y="10478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9"/>
          <p:cNvSpPr txBox="1"/>
          <p:nvPr/>
        </p:nvSpPr>
        <p:spPr>
          <a:xfrm>
            <a:off x="12590475" y="1803600"/>
            <a:ext cx="49821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8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ARIMA SARIMAX</a:t>
            </a:r>
            <a:endParaRPr b="0" i="0" sz="7008" u="none" cap="none" strike="noStrike">
              <a:solidFill>
                <a:srgbClr val="FDFBF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2590475" y="5171750"/>
            <a:ext cx="5325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observa una buena predicción sobre los datos de testeo pero no predicción a futuro.</a:t>
            </a:r>
            <a:endParaRPr i="0" sz="3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50" y="1875352"/>
            <a:ext cx="11622525" cy="65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637679" y="3297492"/>
            <a:ext cx="2910531" cy="1617228"/>
          </a:xfrm>
          <a:custGeom>
            <a:rect b="b" l="l" r="r" t="t"/>
            <a:pathLst>
              <a:path extrusionOk="0" h="2311146" w="4159377">
                <a:moveTo>
                  <a:pt x="4159377" y="1243076"/>
                </a:moveTo>
                <a:cubicBezTo>
                  <a:pt x="3182874" y="1031875"/>
                  <a:pt x="3182874" y="1031875"/>
                  <a:pt x="3182874" y="1031875"/>
                </a:cubicBezTo>
                <a:cubicBezTo>
                  <a:pt x="3315462" y="905129"/>
                  <a:pt x="3315462" y="905129"/>
                  <a:pt x="3315462" y="905129"/>
                </a:cubicBezTo>
                <a:cubicBezTo>
                  <a:pt x="2959862" y="573278"/>
                  <a:pt x="2489581" y="374142"/>
                  <a:pt x="1965198" y="374142"/>
                </a:cubicBezTo>
                <a:cubicBezTo>
                  <a:pt x="886079" y="374142"/>
                  <a:pt x="12065" y="1237107"/>
                  <a:pt x="0" y="2311146"/>
                </a:cubicBezTo>
                <a:cubicBezTo>
                  <a:pt x="12065" y="1031875"/>
                  <a:pt x="1054989" y="0"/>
                  <a:pt x="2332863" y="0"/>
                </a:cubicBezTo>
                <a:cubicBezTo>
                  <a:pt x="2863342" y="0"/>
                  <a:pt x="3351657" y="175006"/>
                  <a:pt x="3743452" y="476758"/>
                </a:cubicBezTo>
                <a:cubicBezTo>
                  <a:pt x="3845941" y="374142"/>
                  <a:pt x="3845941" y="374142"/>
                  <a:pt x="3845941" y="374142"/>
                </a:cubicBezTo>
                <a:lnTo>
                  <a:pt x="4159377" y="1243076"/>
                </a:lnTo>
                <a:close/>
              </a:path>
            </a:pathLst>
          </a:custGeom>
          <a:solidFill>
            <a:srgbClr val="00B6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751543" y="3747908"/>
            <a:ext cx="2356347" cy="2357858"/>
          </a:xfrm>
          <a:custGeom>
            <a:rect b="b" l="l" r="r" t="t"/>
            <a:pathLst>
              <a:path extrusionOk="0" h="3369564" w="3367405">
                <a:moveTo>
                  <a:pt x="0" y="1684782"/>
                </a:moveTo>
                <a:cubicBezTo>
                  <a:pt x="0" y="754253"/>
                  <a:pt x="753872" y="0"/>
                  <a:pt x="1683766" y="0"/>
                </a:cubicBezTo>
                <a:cubicBezTo>
                  <a:pt x="2613660" y="0"/>
                  <a:pt x="3367405" y="754253"/>
                  <a:pt x="3367405" y="1684782"/>
                </a:cubicBezTo>
                <a:cubicBezTo>
                  <a:pt x="3367405" y="2615311"/>
                  <a:pt x="2613660" y="3369564"/>
                  <a:pt x="1683766" y="3369564"/>
                </a:cubicBezTo>
                <a:cubicBezTo>
                  <a:pt x="753872" y="3369564"/>
                  <a:pt x="0" y="2615311"/>
                  <a:pt x="0" y="1684782"/>
                </a:cubicBezTo>
                <a:close/>
              </a:path>
            </a:pathLst>
          </a:custGeom>
          <a:solidFill>
            <a:srgbClr val="0067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3543719" y="3746397"/>
            <a:ext cx="2356791" cy="2355370"/>
          </a:xfrm>
          <a:custGeom>
            <a:rect b="b" l="l" r="r" t="t"/>
            <a:pathLst>
              <a:path extrusionOk="0" h="3366008" w="3368040">
                <a:moveTo>
                  <a:pt x="0" y="1683004"/>
                </a:moveTo>
                <a:cubicBezTo>
                  <a:pt x="0" y="753491"/>
                  <a:pt x="753999" y="0"/>
                  <a:pt x="1684020" y="0"/>
                </a:cubicBezTo>
                <a:cubicBezTo>
                  <a:pt x="2614041" y="0"/>
                  <a:pt x="3368040" y="753491"/>
                  <a:pt x="3368040" y="1683004"/>
                </a:cubicBezTo>
                <a:cubicBezTo>
                  <a:pt x="3368040" y="2612517"/>
                  <a:pt x="2614041" y="3366008"/>
                  <a:pt x="1684020" y="3366008"/>
                </a:cubicBezTo>
                <a:cubicBezTo>
                  <a:pt x="753999" y="3366008"/>
                  <a:pt x="0" y="2612517"/>
                  <a:pt x="0" y="1683004"/>
                </a:cubicBezTo>
                <a:close/>
              </a:path>
            </a:pathLst>
          </a:custGeom>
          <a:solidFill>
            <a:srgbClr val="0067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3414741" y="4881506"/>
            <a:ext cx="2915152" cy="1615272"/>
          </a:xfrm>
          <a:custGeom>
            <a:rect b="b" l="l" r="r" t="t"/>
            <a:pathLst>
              <a:path extrusionOk="0" h="2308352" w="4165981">
                <a:moveTo>
                  <a:pt x="4165981" y="1066800"/>
                </a:moveTo>
                <a:cubicBezTo>
                  <a:pt x="3189351" y="1271778"/>
                  <a:pt x="3189351" y="1271778"/>
                  <a:pt x="3189351" y="1271778"/>
                </a:cubicBezTo>
                <a:cubicBezTo>
                  <a:pt x="3315970" y="1404366"/>
                  <a:pt x="3315970" y="1404366"/>
                  <a:pt x="3315970" y="1404366"/>
                </a:cubicBezTo>
                <a:cubicBezTo>
                  <a:pt x="2966339" y="1735836"/>
                  <a:pt x="2489962" y="1934718"/>
                  <a:pt x="1971548" y="1934718"/>
                </a:cubicBezTo>
                <a:cubicBezTo>
                  <a:pt x="892302" y="1934591"/>
                  <a:pt x="18034" y="1072769"/>
                  <a:pt x="0" y="0"/>
                </a:cubicBezTo>
                <a:cubicBezTo>
                  <a:pt x="18034" y="1277747"/>
                  <a:pt x="1061085" y="2308352"/>
                  <a:pt x="2339213" y="2308352"/>
                </a:cubicBezTo>
                <a:cubicBezTo>
                  <a:pt x="2869692" y="2308352"/>
                  <a:pt x="3358134" y="2133600"/>
                  <a:pt x="3749929" y="1832229"/>
                </a:cubicBezTo>
                <a:cubicBezTo>
                  <a:pt x="3852418" y="1934718"/>
                  <a:pt x="3852418" y="1934718"/>
                  <a:pt x="3852418" y="1934718"/>
                </a:cubicBezTo>
                <a:lnTo>
                  <a:pt x="4165981" y="1066800"/>
                </a:lnTo>
                <a:close/>
              </a:path>
            </a:pathLst>
          </a:custGeom>
          <a:solidFill>
            <a:srgbClr val="00B6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0"/>
          <p:cNvGrpSpPr/>
          <p:nvPr/>
        </p:nvGrpSpPr>
        <p:grpSpPr>
          <a:xfrm>
            <a:off x="0" y="6968671"/>
            <a:ext cx="18288000" cy="3318329"/>
            <a:chOff x="0" y="-19050"/>
            <a:chExt cx="4816593" cy="873963"/>
          </a:xfrm>
        </p:grpSpPr>
        <p:sp>
          <p:nvSpPr>
            <p:cNvPr id="162" name="Google Shape;162;p20"/>
            <p:cNvSpPr/>
            <p:nvPr/>
          </p:nvSpPr>
          <p:spPr>
            <a:xfrm>
              <a:off x="0" y="0"/>
              <a:ext cx="4816592" cy="854913"/>
            </a:xfrm>
            <a:custGeom>
              <a:rect b="b" l="l" r="r" t="t"/>
              <a:pathLst>
                <a:path extrusionOk="0" h="8549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4913"/>
                  </a:lnTo>
                  <a:lnTo>
                    <a:pt x="0" y="854913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3" name="Google Shape;163;p20"/>
            <p:cNvSpPr txBox="1"/>
            <p:nvPr/>
          </p:nvSpPr>
          <p:spPr>
            <a:xfrm>
              <a:off x="0" y="-19050"/>
              <a:ext cx="4816593" cy="873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20"/>
          <p:cNvSpPr/>
          <p:nvPr/>
        </p:nvSpPr>
        <p:spPr>
          <a:xfrm>
            <a:off x="6499919" y="3281874"/>
            <a:ext cx="2910531" cy="1617228"/>
          </a:xfrm>
          <a:custGeom>
            <a:rect b="b" l="l" r="r" t="t"/>
            <a:pathLst>
              <a:path extrusionOk="0" h="2311146" w="4159377">
                <a:moveTo>
                  <a:pt x="4159377" y="1243076"/>
                </a:moveTo>
                <a:cubicBezTo>
                  <a:pt x="3182874" y="1031875"/>
                  <a:pt x="3182874" y="1031875"/>
                  <a:pt x="3182874" y="1031875"/>
                </a:cubicBezTo>
                <a:cubicBezTo>
                  <a:pt x="3315462" y="905129"/>
                  <a:pt x="3315462" y="905129"/>
                  <a:pt x="3315462" y="905129"/>
                </a:cubicBezTo>
                <a:cubicBezTo>
                  <a:pt x="2959862" y="573278"/>
                  <a:pt x="2489581" y="374142"/>
                  <a:pt x="1965198" y="374142"/>
                </a:cubicBezTo>
                <a:cubicBezTo>
                  <a:pt x="886079" y="374142"/>
                  <a:pt x="12065" y="1237107"/>
                  <a:pt x="0" y="2311146"/>
                </a:cubicBezTo>
                <a:cubicBezTo>
                  <a:pt x="12065" y="1031875"/>
                  <a:pt x="1054989" y="0"/>
                  <a:pt x="2332863" y="0"/>
                </a:cubicBezTo>
                <a:cubicBezTo>
                  <a:pt x="2863342" y="0"/>
                  <a:pt x="3351657" y="175006"/>
                  <a:pt x="3743452" y="476758"/>
                </a:cubicBezTo>
                <a:cubicBezTo>
                  <a:pt x="3845941" y="374142"/>
                  <a:pt x="3845941" y="374142"/>
                  <a:pt x="3845941" y="374142"/>
                </a:cubicBezTo>
                <a:lnTo>
                  <a:pt x="4159377" y="1243076"/>
                </a:lnTo>
                <a:close/>
              </a:path>
            </a:pathLst>
          </a:custGeom>
          <a:solidFill>
            <a:srgbClr val="00B6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6613783" y="3732290"/>
            <a:ext cx="2356347" cy="2357858"/>
          </a:xfrm>
          <a:custGeom>
            <a:rect b="b" l="l" r="r" t="t"/>
            <a:pathLst>
              <a:path extrusionOk="0" h="3369564" w="3367405">
                <a:moveTo>
                  <a:pt x="0" y="1684782"/>
                </a:moveTo>
                <a:cubicBezTo>
                  <a:pt x="0" y="754253"/>
                  <a:pt x="753872" y="0"/>
                  <a:pt x="1683766" y="0"/>
                </a:cubicBezTo>
                <a:cubicBezTo>
                  <a:pt x="2613660" y="0"/>
                  <a:pt x="3367405" y="754253"/>
                  <a:pt x="3367405" y="1684782"/>
                </a:cubicBezTo>
                <a:cubicBezTo>
                  <a:pt x="3367405" y="2615311"/>
                  <a:pt x="2613660" y="3369564"/>
                  <a:pt x="1683766" y="3369564"/>
                </a:cubicBezTo>
                <a:cubicBezTo>
                  <a:pt x="753872" y="3369564"/>
                  <a:pt x="0" y="2615311"/>
                  <a:pt x="0" y="1684782"/>
                </a:cubicBezTo>
                <a:close/>
              </a:path>
            </a:pathLst>
          </a:custGeom>
          <a:solidFill>
            <a:srgbClr val="0067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3628725" y="3821690"/>
            <a:ext cx="2173541" cy="2173541"/>
          </a:xfrm>
          <a:custGeom>
            <a:rect b="b" l="l" r="r" t="t"/>
            <a:pathLst>
              <a:path extrusionOk="0" h="2173541" w="2173541">
                <a:moveTo>
                  <a:pt x="0" y="0"/>
                </a:moveTo>
                <a:lnTo>
                  <a:pt x="2173542" y="0"/>
                </a:lnTo>
                <a:lnTo>
                  <a:pt x="2173542" y="2173541"/>
                </a:lnTo>
                <a:lnTo>
                  <a:pt x="0" y="2173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0"/>
          <p:cNvSpPr/>
          <p:nvPr/>
        </p:nvSpPr>
        <p:spPr>
          <a:xfrm>
            <a:off x="4272467" y="4453182"/>
            <a:ext cx="903477" cy="872266"/>
          </a:xfrm>
          <a:custGeom>
            <a:rect b="b" l="l" r="r" t="t"/>
            <a:pathLst>
              <a:path extrusionOk="0" h="872266" w="903477">
                <a:moveTo>
                  <a:pt x="0" y="0"/>
                </a:moveTo>
                <a:lnTo>
                  <a:pt x="903477" y="0"/>
                </a:lnTo>
                <a:lnTo>
                  <a:pt x="903477" y="872266"/>
                </a:lnTo>
                <a:lnTo>
                  <a:pt x="0" y="872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0"/>
          <p:cNvSpPr/>
          <p:nvPr/>
        </p:nvSpPr>
        <p:spPr>
          <a:xfrm>
            <a:off x="841150" y="3837308"/>
            <a:ext cx="2173541" cy="2173541"/>
          </a:xfrm>
          <a:custGeom>
            <a:rect b="b" l="l" r="r" t="t"/>
            <a:pathLst>
              <a:path extrusionOk="0" h="2173541" w="2173541">
                <a:moveTo>
                  <a:pt x="0" y="0"/>
                </a:moveTo>
                <a:lnTo>
                  <a:pt x="2173541" y="0"/>
                </a:lnTo>
                <a:lnTo>
                  <a:pt x="2173541" y="2173541"/>
                </a:lnTo>
                <a:lnTo>
                  <a:pt x="0" y="2173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0"/>
          <p:cNvSpPr/>
          <p:nvPr/>
        </p:nvSpPr>
        <p:spPr>
          <a:xfrm>
            <a:off x="1389646" y="4341373"/>
            <a:ext cx="1080164" cy="1042850"/>
          </a:xfrm>
          <a:custGeom>
            <a:rect b="b" l="l" r="r" t="t"/>
            <a:pathLst>
              <a:path extrusionOk="0" h="1042850" w="1080164">
                <a:moveTo>
                  <a:pt x="0" y="0"/>
                </a:moveTo>
                <a:lnTo>
                  <a:pt x="1080165" y="0"/>
                </a:lnTo>
                <a:lnTo>
                  <a:pt x="1080165" y="1042850"/>
                </a:lnTo>
                <a:lnTo>
                  <a:pt x="0" y="104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0"/>
          <p:cNvSpPr/>
          <p:nvPr/>
        </p:nvSpPr>
        <p:spPr>
          <a:xfrm>
            <a:off x="6684340" y="3821690"/>
            <a:ext cx="2173541" cy="2173541"/>
          </a:xfrm>
          <a:custGeom>
            <a:rect b="b" l="l" r="r" t="t"/>
            <a:pathLst>
              <a:path extrusionOk="0" h="2173541" w="2173541">
                <a:moveTo>
                  <a:pt x="0" y="0"/>
                </a:moveTo>
                <a:lnTo>
                  <a:pt x="2173541" y="0"/>
                </a:lnTo>
                <a:lnTo>
                  <a:pt x="2173541" y="2173541"/>
                </a:lnTo>
                <a:lnTo>
                  <a:pt x="0" y="2173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0"/>
          <p:cNvSpPr/>
          <p:nvPr/>
        </p:nvSpPr>
        <p:spPr>
          <a:xfrm>
            <a:off x="7277378" y="4426064"/>
            <a:ext cx="926502" cy="926502"/>
          </a:xfrm>
          <a:custGeom>
            <a:rect b="b" l="l" r="r" t="t"/>
            <a:pathLst>
              <a:path extrusionOk="0" h="926502" w="926502">
                <a:moveTo>
                  <a:pt x="0" y="0"/>
                </a:moveTo>
                <a:lnTo>
                  <a:pt x="926501" y="0"/>
                </a:lnTo>
                <a:lnTo>
                  <a:pt x="926501" y="926502"/>
                </a:lnTo>
                <a:lnTo>
                  <a:pt x="0" y="926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0"/>
          <p:cNvSpPr txBox="1"/>
          <p:nvPr/>
        </p:nvSpPr>
        <p:spPr>
          <a:xfrm>
            <a:off x="3911975" y="942975"/>
            <a:ext cx="104442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43" u="none" cap="none" strike="noStrike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 </a:t>
            </a:r>
            <a:endParaRPr/>
          </a:p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43" u="none" cap="none" strike="noStrike">
              <a:solidFill>
                <a:srgbClr val="01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0407950" y="3428988"/>
            <a:ext cx="76596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1946" lvl="1" marL="395555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000"/>
              <a:buFont typeface="DM Sans"/>
              <a:buChar char="•"/>
            </a:pPr>
            <a:r>
              <a:rPr i="0" lang="en-US" sz="3000" u="none" cap="none" strike="noStrike">
                <a:solidFill>
                  <a:srgbClr val="010101"/>
                </a:solidFill>
                <a:latin typeface="DM Sans"/>
                <a:ea typeface="DM Sans"/>
                <a:cs typeface="DM Sans"/>
                <a:sym typeface="DM Sans"/>
              </a:rPr>
              <a:t>La regresión lineal demostró ser el modelo más preciso</a:t>
            </a:r>
            <a:r>
              <a:rPr lang="en-US" sz="3000">
                <a:solidFill>
                  <a:srgbClr val="01010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i="0" sz="3000" u="none" cap="none" strike="noStrike">
              <a:solidFill>
                <a:srgbClr val="01010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71946" lvl="1" marL="395555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000"/>
              <a:buFont typeface="DM Sans"/>
              <a:buChar char="•"/>
            </a:pPr>
            <a:r>
              <a:rPr lang="en-US" sz="3000">
                <a:solidFill>
                  <a:srgbClr val="010101"/>
                </a:solidFill>
                <a:latin typeface="DM Sans"/>
                <a:ea typeface="DM Sans"/>
                <a:cs typeface="DM Sans"/>
                <a:sym typeface="DM Sans"/>
              </a:rPr>
              <a:t>El modelo predice una tendencia alcista a mediano plazo.</a:t>
            </a:r>
            <a:endParaRPr sz="3000">
              <a:solidFill>
                <a:srgbClr val="01010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7">
            <a:alphaModFix/>
          </a:blip>
          <a:srcRect b="48904" l="-770" r="769" t="23980"/>
          <a:stretch/>
        </p:blipFill>
        <p:spPr>
          <a:xfrm>
            <a:off x="-161350" y="6968675"/>
            <a:ext cx="18449350" cy="33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1"/>
          <p:cNvGrpSpPr/>
          <p:nvPr/>
        </p:nvGrpSpPr>
        <p:grpSpPr>
          <a:xfrm>
            <a:off x="0" y="6968670"/>
            <a:ext cx="18288118" cy="3318350"/>
            <a:chOff x="0" y="-19050"/>
            <a:chExt cx="4816592" cy="873963"/>
          </a:xfrm>
        </p:grpSpPr>
        <p:sp>
          <p:nvSpPr>
            <p:cNvPr id="180" name="Google Shape;180;p21"/>
            <p:cNvSpPr/>
            <p:nvPr/>
          </p:nvSpPr>
          <p:spPr>
            <a:xfrm>
              <a:off x="0" y="0"/>
              <a:ext cx="4816592" cy="854913"/>
            </a:xfrm>
            <a:custGeom>
              <a:rect b="b" l="l" r="r" t="t"/>
              <a:pathLst>
                <a:path extrusionOk="0" h="8549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4913"/>
                  </a:lnTo>
                  <a:lnTo>
                    <a:pt x="0" y="854913"/>
                  </a:lnTo>
                  <a:close/>
                </a:path>
              </a:pathLst>
            </a:custGeom>
            <a:solidFill>
              <a:srgbClr val="006771"/>
            </a:solidFill>
            <a:ln cap="sq" cmpd="sng" w="9525">
              <a:solidFill>
                <a:srgbClr val="00677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1" name="Google Shape;181;p21"/>
            <p:cNvSpPr txBox="1"/>
            <p:nvPr/>
          </p:nvSpPr>
          <p:spPr>
            <a:xfrm>
              <a:off x="0" y="-19050"/>
              <a:ext cx="4816500" cy="8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21"/>
          <p:cNvSpPr txBox="1"/>
          <p:nvPr/>
        </p:nvSpPr>
        <p:spPr>
          <a:xfrm>
            <a:off x="3841225" y="3429000"/>
            <a:ext cx="10444200" cy="22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1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Gracias!</a:t>
            </a:r>
            <a:endParaRPr sz="7000"/>
          </a:p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43" u="none" cap="none" strike="noStrike">
              <a:solidFill>
                <a:srgbClr val="01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48904" l="-770" r="769" t="23980"/>
          <a:stretch/>
        </p:blipFill>
        <p:spPr>
          <a:xfrm>
            <a:off x="-161350" y="6968675"/>
            <a:ext cx="18449350" cy="33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